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84" r:id="rId3"/>
    <p:sldId id="257" r:id="rId4"/>
    <p:sldId id="258" r:id="rId5"/>
    <p:sldId id="278" r:id="rId6"/>
    <p:sldId id="279" r:id="rId7"/>
    <p:sldId id="280" r:id="rId8"/>
    <p:sldId id="281" r:id="rId9"/>
    <p:sldId id="282" r:id="rId10"/>
    <p:sldId id="283" r:id="rId11"/>
    <p:sldId id="285" r:id="rId12"/>
    <p:sldId id="286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-108" y="-9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gif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0ab3fcd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0ab3fcd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0ab3fcd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0ab3fcd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1473799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0ab3fcd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0ab3fcd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577348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0ab3fcd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0ab3fcd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652173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0ab3fcd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0ab3fcd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956458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0ab3fcd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0ab3fcd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112937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slovni slajd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slov i okomiti teks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komiti naslov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slov i sadržaj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glavlje sekcije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va sadržaja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sporedba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mo naslov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azn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držaj s opiso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ka s opiso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1315" y="1"/>
            <a:ext cx="5088195" cy="2282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/>
          <a:p>
            <a:pPr lvl="0" algn="l">
              <a:buSzPts val="3400"/>
            </a:pPr>
            <a:r>
              <a:rPr lang="en-US" sz="3400" dirty="0"/>
              <a:t/>
            </a:r>
            <a:br>
              <a:rPr lang="en-US" sz="3400" dirty="0"/>
            </a:br>
            <a:r>
              <a:rPr lang="en-US" sz="4400" b="1" dirty="0"/>
              <a:t>Social Networks and Online Communities</a:t>
            </a:r>
            <a:endParaRPr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8" name="Google Shape;98;p15"/>
          <p:cNvSpPr/>
          <p:nvPr/>
        </p:nvSpPr>
        <p:spPr>
          <a:xfrm>
            <a:off x="640080" y="2586994"/>
            <a:ext cx="3474720" cy="18288"/>
          </a:xfrm>
          <a:custGeom>
            <a:avLst/>
            <a:gdLst/>
            <a:ahLst/>
            <a:cxnLst/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</a:pPr>
            <a:r>
              <a:rPr lang="hr-HR" sz="22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Josip </a:t>
            </a:r>
            <a:r>
              <a:rPr lang="hr-HR" sz="2200" b="1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Čondić</a:t>
            </a:r>
            <a:r>
              <a:rPr lang="hr-HR" sz="22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| Berto Dražić</a:t>
            </a:r>
            <a:endParaRPr dirty="0"/>
          </a:p>
          <a:p>
            <a:pPr marL="0" marR="0" lvl="0" indent="1397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Google Shape;100;p15" descr="Slika na kojoj se prikazuje elektronika&#10;&#10;Opis je automatski generiran"/>
          <p:cNvPicPr preferRelativeResize="0"/>
          <p:nvPr/>
        </p:nvPicPr>
        <p:blipFill rotWithShape="1">
          <a:blip r:embed="rId3">
            <a:alphaModFix/>
          </a:blip>
          <a:srcRect l="145" r="2813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 extrusionOk="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B27FDD-BDB9-4C31-8132-297923335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Mračne strane društvenih mreža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D116389-844C-4CD0-9D47-1B17150B8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6668386" cy="4351338"/>
          </a:xfrm>
        </p:spPr>
        <p:txBody>
          <a:bodyPr>
            <a:normAutofit/>
          </a:bodyPr>
          <a:lstStyle/>
          <a:p>
            <a:r>
              <a:rPr lang="hr-HR" sz="2000" dirty="0" smtClean="0"/>
              <a:t>Cyberbulling je jedan od najvećih izazova društvenih mreža jer predstavlja oblik vršnjačkog nasilja  što može imati velikih posljedica na metalno zdravlje</a:t>
            </a:r>
          </a:p>
          <a:p>
            <a:endParaRPr lang="hr-HR" sz="2000" dirty="0" smtClean="0"/>
          </a:p>
          <a:p>
            <a:r>
              <a:rPr lang="hr-HR" sz="2000" dirty="0" smtClean="0"/>
              <a:t>Ugrožavanje privatnosti – društvene mreže skupljaju velike količine podataka o korisnicima što može bit zabrinjavajuće onima koji brinu o svojoj privatnosti</a:t>
            </a:r>
          </a:p>
          <a:p>
            <a:endParaRPr lang="hr-HR" sz="2000" dirty="0" smtClean="0"/>
          </a:p>
          <a:p>
            <a:r>
              <a:rPr lang="hr-HR" sz="2000" dirty="0" smtClean="0"/>
              <a:t>Ovisnost jedan od glavnih problema drušvenih mreža koji utječe na svakodnevnu rutinu i produktivnost</a:t>
            </a:r>
          </a:p>
          <a:p>
            <a:endParaRPr lang="hr-HR" sz="2000" dirty="0" smtClean="0"/>
          </a:p>
          <a:p>
            <a:endParaRPr lang="hr-HR" sz="2000" dirty="0" smtClean="0"/>
          </a:p>
          <a:p>
            <a:endParaRPr lang="hr-HR" sz="2000" dirty="0" smtClean="0"/>
          </a:p>
          <a:p>
            <a:endParaRPr lang="en-US" sz="2000" dirty="0"/>
          </a:p>
        </p:txBody>
      </p:sp>
      <p:sp>
        <p:nvSpPr>
          <p:cNvPr id="4" name="Google Shape;116;p17"/>
          <p:cNvSpPr/>
          <p:nvPr/>
        </p:nvSpPr>
        <p:spPr>
          <a:xfrm>
            <a:off x="552173" y="1340989"/>
            <a:ext cx="10972800" cy="18288"/>
          </a:xfrm>
          <a:custGeom>
            <a:avLst/>
            <a:gdLst/>
            <a:ahLst/>
            <a:cxnLst/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4900"/>
            </a:schemeClr>
          </a:solidFill>
          <a:ln w="44450" cap="rnd" cmpd="sng">
            <a:solidFill>
              <a:schemeClr val="accent2">
                <a:alpha val="749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532913" y="2253112"/>
            <a:ext cx="4659087" cy="23221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42903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Mračne strane društvenih mreža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413744" cy="4351338"/>
          </a:xfrm>
        </p:spPr>
        <p:txBody>
          <a:bodyPr>
            <a:normAutofit/>
          </a:bodyPr>
          <a:lstStyle/>
          <a:p>
            <a:r>
              <a:rPr lang="hr-HR" sz="2000" dirty="0" smtClean="0"/>
              <a:t>Filter bubble – društvene mreže mogu kreirati “mjehuriće” koji prikazuju korisnicima samo informacije koje odgovaraju njihovim interesima i stavovima</a:t>
            </a:r>
          </a:p>
          <a:p>
            <a:endParaRPr lang="hr-HR" sz="2000" dirty="0" smtClean="0"/>
          </a:p>
          <a:p>
            <a:r>
              <a:rPr lang="hr-HR" sz="2000" dirty="0" smtClean="0">
                <a:latin typeface="Calibri" pitchFamily="34" charset="0"/>
              </a:rPr>
              <a:t>Lažne vijesti </a:t>
            </a:r>
            <a:r>
              <a:rPr lang="vi-VN" sz="2000" dirty="0" smtClean="0">
                <a:latin typeface="Calibri" pitchFamily="34" charset="0"/>
              </a:rPr>
              <a:t>društvene mreže često su preplavljene lažnim vijestima i dezinformacijama koje se brzo šire među </a:t>
            </a:r>
            <a:r>
              <a:rPr lang="vi-VN" sz="2000" dirty="0" smtClean="0">
                <a:latin typeface="Calibri" pitchFamily="34" charset="0"/>
              </a:rPr>
              <a:t>korisnicima</a:t>
            </a:r>
            <a:endParaRPr lang="hr-HR" sz="2000" dirty="0" smtClean="0">
              <a:latin typeface="Calibri" pitchFamily="34" charset="0"/>
            </a:endParaRPr>
          </a:p>
          <a:p>
            <a:endParaRPr lang="hr-HR" sz="2000" dirty="0" smtClean="0">
              <a:latin typeface="Calibri" pitchFamily="34" charset="0"/>
            </a:endParaRPr>
          </a:p>
          <a:p>
            <a:r>
              <a:rPr lang="hr-HR" sz="2000" dirty="0" smtClean="0"/>
              <a:t>Stres i pritisak - društvene mreže mogu dovesti do stresa i pritiska da se stvori savršen online </a:t>
            </a:r>
            <a:r>
              <a:rPr lang="hr-HR" sz="2000" dirty="0" smtClean="0"/>
              <a:t>život </a:t>
            </a:r>
            <a:endParaRPr lang="hr-HR" sz="2000" dirty="0">
              <a:latin typeface="Calibri" pitchFamily="34" charset="0"/>
            </a:endParaRPr>
          </a:p>
        </p:txBody>
      </p:sp>
      <p:sp>
        <p:nvSpPr>
          <p:cNvPr id="4" name="Google Shape;116;p17"/>
          <p:cNvSpPr/>
          <p:nvPr/>
        </p:nvSpPr>
        <p:spPr>
          <a:xfrm>
            <a:off x="552173" y="1340989"/>
            <a:ext cx="10972800" cy="18288"/>
          </a:xfrm>
          <a:custGeom>
            <a:avLst/>
            <a:gdLst/>
            <a:ahLst/>
            <a:cxnLst/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4900"/>
            </a:schemeClr>
          </a:solidFill>
          <a:ln w="44450" cap="rnd" cmpd="sng">
            <a:solidFill>
              <a:schemeClr val="accent2">
                <a:alpha val="749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81539" y="1503178"/>
            <a:ext cx="4658922" cy="2558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76168" y="4076560"/>
            <a:ext cx="3150671" cy="2441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F60541-40CE-4002-ACC0-491B3A3BF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0"/>
            <a:ext cx="10515600" cy="2528995"/>
          </a:xfrm>
        </p:spPr>
        <p:txBody>
          <a:bodyPr>
            <a:normAutofit/>
          </a:bodyPr>
          <a:lstStyle/>
          <a:p>
            <a:r>
              <a:rPr lang="hr-HR" dirty="0"/>
              <a:t>Razlika između društvenih mreža i portala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3B3502C-A31F-4C3C-A176-790F4522C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" y="1683582"/>
            <a:ext cx="6065520" cy="5174418"/>
          </a:xfrm>
        </p:spPr>
        <p:txBody>
          <a:bodyPr>
            <a:normAutofit fontScale="62500" lnSpcReduction="20000"/>
          </a:bodyPr>
          <a:lstStyle/>
          <a:p>
            <a:r>
              <a:rPr lang="hr-HR" sz="2900" dirty="0" err="1"/>
              <a:t>Društv</a:t>
            </a:r>
            <a:r>
              <a:rPr lang="hr-HR" sz="2900" dirty="0"/>
              <a:t>. mreže su internetske platforme koje omogućuju</a:t>
            </a:r>
          </a:p>
          <a:p>
            <a:pPr marL="114300" indent="0">
              <a:buNone/>
            </a:pPr>
            <a:r>
              <a:rPr lang="hr-HR" sz="2900" dirty="0"/>
              <a:t>korisnicima povezivanje, dijeljenje sadržaja te komunikaciju</a:t>
            </a:r>
          </a:p>
          <a:p>
            <a:pPr marL="114300" indent="0">
              <a:buNone/>
            </a:pPr>
            <a:r>
              <a:rPr lang="hr-HR" sz="2900" dirty="0"/>
              <a:t>s drugim korisnicima</a:t>
            </a:r>
          </a:p>
          <a:p>
            <a:r>
              <a:rPr lang="hr-HR" sz="2900" dirty="0"/>
              <a:t>Fokusirane su na socijalnu interakciju između korisnika</a:t>
            </a:r>
          </a:p>
          <a:p>
            <a:endParaRPr lang="hr-HR" sz="2900" dirty="0"/>
          </a:p>
          <a:p>
            <a:endParaRPr lang="hr-HR" sz="2900" dirty="0"/>
          </a:p>
          <a:p>
            <a:r>
              <a:rPr lang="hr-HR" sz="2900" dirty="0"/>
              <a:t> Portal je web stranica koja pruža informacije na jednom</a:t>
            </a:r>
          </a:p>
          <a:p>
            <a:pPr marL="114300" indent="0">
              <a:buNone/>
            </a:pPr>
            <a:r>
              <a:rPr lang="hr-HR" sz="2900" dirty="0"/>
              <a:t>mjestu o različitim temama </a:t>
            </a:r>
          </a:p>
          <a:p>
            <a:r>
              <a:rPr lang="hr-HR" sz="2900" dirty="0"/>
              <a:t>Ne zahtijevaju stvaranje korisničkog profila, već korisnici</a:t>
            </a:r>
          </a:p>
          <a:p>
            <a:pPr marL="114300" indent="0">
              <a:buNone/>
            </a:pPr>
            <a:r>
              <a:rPr lang="hr-HR" sz="2900" dirty="0"/>
              <a:t>mogu pregledavati sadržaj i koristiti druge usluge bez </a:t>
            </a:r>
          </a:p>
          <a:p>
            <a:pPr marL="114300" indent="0">
              <a:buNone/>
            </a:pPr>
            <a:r>
              <a:rPr lang="hr-HR" sz="2900" dirty="0"/>
              <a:t>interakcije s drugim korisnicima.</a:t>
            </a:r>
          </a:p>
          <a:p>
            <a:pPr marL="114300" indent="0">
              <a:buNone/>
            </a:pPr>
            <a:endParaRPr lang="hr-HR" sz="2900" dirty="0"/>
          </a:p>
          <a:p>
            <a:r>
              <a:rPr lang="hr-HR" sz="2900" dirty="0"/>
              <a:t>Društvene mreže su često interaktivnije i dinamičnije </a:t>
            </a:r>
          </a:p>
          <a:p>
            <a:pPr marL="114300" indent="0">
              <a:buNone/>
            </a:pPr>
            <a:r>
              <a:rPr lang="hr-HR" sz="2900" dirty="0"/>
              <a:t>koje omogućuju korisnicima uključivanje u rasprave i diskusije s drugim korisnicima dok su portali statični te im se sadržaj ne mijenja često.</a:t>
            </a:r>
          </a:p>
          <a:p>
            <a:pPr marL="114300" indent="0">
              <a:buNone/>
            </a:pPr>
            <a:endParaRPr lang="hr-HR" sz="2000" dirty="0"/>
          </a:p>
          <a:p>
            <a:pPr marL="114300" indent="0">
              <a:buNone/>
            </a:pPr>
            <a:endParaRPr lang="hr-HR" sz="2000" dirty="0"/>
          </a:p>
        </p:txBody>
      </p:sp>
      <p:sp>
        <p:nvSpPr>
          <p:cNvPr id="4" name="Google Shape;107;p16">
            <a:extLst>
              <a:ext uri="{FF2B5EF4-FFF2-40B4-BE49-F238E27FC236}">
                <a16:creationId xmlns:a16="http://schemas.microsoft.com/office/drawing/2014/main" xmlns="" id="{353C283A-E258-471C-9E42-95C499C4ED74}"/>
              </a:ext>
            </a:extLst>
          </p:cNvPr>
          <p:cNvSpPr/>
          <p:nvPr/>
        </p:nvSpPr>
        <p:spPr>
          <a:xfrm>
            <a:off x="701040" y="1302984"/>
            <a:ext cx="10972800" cy="18288"/>
          </a:xfrm>
          <a:custGeom>
            <a:avLst/>
            <a:gdLst/>
            <a:ahLst/>
            <a:cxnLst/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4901"/>
            </a:schemeClr>
          </a:solidFill>
          <a:ln w="44450" cap="rnd" cmpd="sng">
            <a:solidFill>
              <a:schemeClr val="accent2">
                <a:alpha val="74901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D6B5886-53F1-4D23-9FA3-290B2A147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7919" y="1570762"/>
            <a:ext cx="5651841" cy="504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56565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572493" y="238539"/>
            <a:ext cx="11047013" cy="143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lvl="0">
              <a:buSzPts val="5400"/>
            </a:pPr>
            <a:r>
              <a:rPr lang="en-US" sz="4000" b="1" dirty="0" err="1"/>
              <a:t>Pregled</a:t>
            </a:r>
            <a:r>
              <a:rPr lang="en-US" sz="4000" b="1" dirty="0"/>
              <a:t> </a:t>
            </a:r>
            <a:r>
              <a:rPr lang="en-US" sz="4000" b="1" dirty="0" err="1"/>
              <a:t>popularnih</a:t>
            </a:r>
            <a:r>
              <a:rPr lang="en-US" sz="4000" b="1" dirty="0"/>
              <a:t> </a:t>
            </a:r>
            <a:r>
              <a:rPr lang="en-US" sz="4000" b="1" dirty="0" err="1"/>
              <a:t>društvenih</a:t>
            </a:r>
            <a:r>
              <a:rPr lang="en-US" sz="4000" b="1" dirty="0"/>
              <a:t> </a:t>
            </a:r>
            <a:r>
              <a:rPr lang="en-US" sz="4000" b="1" dirty="0" err="1"/>
              <a:t>mrež</a:t>
            </a:r>
            <a:r>
              <a:rPr lang="hr-HR" sz="4000" b="1" dirty="0"/>
              <a:t>a</a:t>
            </a:r>
            <a:endParaRPr sz="4000" b="1" dirty="0"/>
          </a:p>
        </p:txBody>
      </p:sp>
      <p:sp>
        <p:nvSpPr>
          <p:cNvPr id="107" name="Google Shape;107;p16"/>
          <p:cNvSpPr/>
          <p:nvPr/>
        </p:nvSpPr>
        <p:spPr>
          <a:xfrm>
            <a:off x="572493" y="1767709"/>
            <a:ext cx="10972800" cy="18288"/>
          </a:xfrm>
          <a:custGeom>
            <a:avLst/>
            <a:gdLst/>
            <a:ahLst/>
            <a:cxnLst/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4901"/>
            </a:schemeClr>
          </a:solidFill>
          <a:ln w="44450" cap="rnd" cmpd="sng">
            <a:solidFill>
              <a:schemeClr val="accent2">
                <a:alpha val="74901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4905955" y="2071316"/>
            <a:ext cx="671355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just">
              <a:spcBef>
                <a:spcPts val="0"/>
              </a:spcBef>
              <a:buSzPts val="2200"/>
            </a:pPr>
            <a:r>
              <a:rPr lang="en-US" sz="2000" dirty="0"/>
              <a:t>Facebook - </a:t>
            </a:r>
            <a:r>
              <a:rPr lang="en-US" sz="2000" dirty="0" err="1"/>
              <a:t>više</a:t>
            </a:r>
            <a:r>
              <a:rPr lang="en-US" sz="2000" dirty="0"/>
              <a:t> od 2,8 </a:t>
            </a:r>
            <a:r>
              <a:rPr lang="en-US" sz="2000" dirty="0" err="1"/>
              <a:t>milijardi</a:t>
            </a:r>
            <a:r>
              <a:rPr lang="en-US" sz="2000" dirty="0"/>
              <a:t> </a:t>
            </a:r>
            <a:r>
              <a:rPr lang="en-US" sz="2000" dirty="0" err="1"/>
              <a:t>aktivnih</a:t>
            </a:r>
            <a:r>
              <a:rPr lang="en-US" sz="2000" dirty="0"/>
              <a:t> </a:t>
            </a:r>
            <a:r>
              <a:rPr lang="en-US" sz="2000" dirty="0" err="1"/>
              <a:t>korisnika</a:t>
            </a:r>
            <a:r>
              <a:rPr lang="en-US" sz="2000" dirty="0"/>
              <a:t> </a:t>
            </a:r>
            <a:r>
              <a:rPr lang="en-US" sz="2000" dirty="0" err="1"/>
              <a:t>mjesečno</a:t>
            </a:r>
            <a:endParaRPr lang="hr-HR" sz="2000" dirty="0"/>
          </a:p>
          <a:p>
            <a:pPr marL="0" lvl="0" indent="0" algn="just">
              <a:spcBef>
                <a:spcPts val="0"/>
              </a:spcBef>
              <a:buSzPts val="2200"/>
              <a:buNone/>
            </a:pPr>
            <a:endParaRPr lang="hr-HR" sz="2000" dirty="0"/>
          </a:p>
          <a:p>
            <a:pPr marL="228600" lvl="0" indent="-228600" algn="just">
              <a:spcBef>
                <a:spcPts val="0"/>
              </a:spcBef>
              <a:buSzPts val="2200"/>
            </a:pPr>
            <a:r>
              <a:rPr lang="en-US" sz="2000" dirty="0"/>
              <a:t>Instagram - </a:t>
            </a:r>
            <a:r>
              <a:rPr lang="en-US" sz="2000" dirty="0" err="1"/>
              <a:t>ima</a:t>
            </a:r>
            <a:r>
              <a:rPr lang="en-US" sz="2000" dirty="0"/>
              <a:t> </a:t>
            </a:r>
            <a:r>
              <a:rPr lang="en-US" sz="2000" dirty="0" err="1"/>
              <a:t>više</a:t>
            </a:r>
            <a:r>
              <a:rPr lang="en-US" sz="2000" dirty="0"/>
              <a:t> od 1 </a:t>
            </a:r>
            <a:r>
              <a:rPr lang="en-US" sz="2000" dirty="0" err="1"/>
              <a:t>milijarde</a:t>
            </a:r>
            <a:r>
              <a:rPr lang="en-US" sz="2000" dirty="0"/>
              <a:t> </a:t>
            </a:r>
            <a:r>
              <a:rPr lang="en-US" sz="2000" dirty="0" err="1"/>
              <a:t>korisnika</a:t>
            </a:r>
            <a:endParaRPr lang="hr-HR" sz="2000" dirty="0"/>
          </a:p>
          <a:p>
            <a:pPr marL="0" lvl="0" indent="0" algn="just">
              <a:spcBef>
                <a:spcPts val="0"/>
              </a:spcBef>
              <a:buSzPts val="2200"/>
              <a:buNone/>
            </a:pPr>
            <a:endParaRPr lang="hr-HR" sz="2000" dirty="0"/>
          </a:p>
          <a:p>
            <a:pPr marL="228600" lvl="0" indent="-228600" algn="just">
              <a:spcBef>
                <a:spcPts val="0"/>
              </a:spcBef>
              <a:buSzPts val="2200"/>
            </a:pPr>
            <a:r>
              <a:rPr lang="hr-HR" sz="2000" dirty="0"/>
              <a:t>Twitter – </a:t>
            </a:r>
            <a:r>
              <a:rPr lang="hr-HR" sz="2000" dirty="0" err="1"/>
              <a:t>tweetovi</a:t>
            </a:r>
            <a:r>
              <a:rPr lang="hr-HR" sz="2000" dirty="0"/>
              <a:t> </a:t>
            </a:r>
            <a:r>
              <a:rPr lang="en-US" sz="2000" dirty="0"/>
              <a:t>do 280 </a:t>
            </a:r>
            <a:r>
              <a:rPr lang="en-US" sz="2000" dirty="0" err="1"/>
              <a:t>znakova</a:t>
            </a:r>
            <a:r>
              <a:rPr lang="hr-HR" sz="2000" dirty="0"/>
              <a:t>, </a:t>
            </a:r>
            <a:r>
              <a:rPr lang="en-US" sz="2000" dirty="0" err="1"/>
              <a:t>ima</a:t>
            </a:r>
            <a:r>
              <a:rPr lang="en-US" sz="2000" dirty="0"/>
              <a:t> </a:t>
            </a:r>
            <a:r>
              <a:rPr lang="en-US" sz="2000" dirty="0" err="1"/>
              <a:t>više</a:t>
            </a:r>
            <a:r>
              <a:rPr lang="en-US" sz="2000" dirty="0"/>
              <a:t> od 330 </a:t>
            </a:r>
            <a:r>
              <a:rPr lang="en-US" sz="2000" dirty="0" err="1"/>
              <a:t>milijuna</a:t>
            </a:r>
            <a:r>
              <a:rPr lang="en-US" sz="2000" dirty="0"/>
              <a:t> </a:t>
            </a:r>
            <a:r>
              <a:rPr lang="en-US" sz="2000" dirty="0" err="1"/>
              <a:t>aktivnih</a:t>
            </a:r>
            <a:r>
              <a:rPr lang="en-US" sz="2000" dirty="0"/>
              <a:t> </a:t>
            </a:r>
            <a:r>
              <a:rPr lang="en-US" sz="2000" dirty="0" err="1"/>
              <a:t>korisnika</a:t>
            </a:r>
            <a:endParaRPr lang="hr-HR" sz="2000" dirty="0"/>
          </a:p>
          <a:p>
            <a:pPr marL="228600" lvl="0" indent="-228600" algn="just">
              <a:spcBef>
                <a:spcPts val="0"/>
              </a:spcBef>
              <a:buSzPts val="2200"/>
            </a:pPr>
            <a:endParaRPr lang="hr-H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lvl="0" indent="-228600" algn="just">
              <a:spcBef>
                <a:spcPts val="0"/>
              </a:spcBef>
              <a:buSzPts val="2200"/>
            </a:pPr>
            <a:r>
              <a:rPr lang="en-US" sz="2000" dirty="0"/>
              <a:t>LinkedIn - </a:t>
            </a:r>
            <a:r>
              <a:rPr lang="en-US" sz="2000" dirty="0" err="1"/>
              <a:t>više</a:t>
            </a:r>
            <a:r>
              <a:rPr lang="en-US" sz="2000" dirty="0"/>
              <a:t> od 740 </a:t>
            </a:r>
            <a:r>
              <a:rPr lang="en-US" sz="2000" dirty="0" err="1"/>
              <a:t>milijuna</a:t>
            </a:r>
            <a:r>
              <a:rPr lang="en-US" sz="2000" dirty="0"/>
              <a:t> </a:t>
            </a:r>
            <a:r>
              <a:rPr lang="en-US" sz="2000" dirty="0" err="1"/>
              <a:t>korisnika</a:t>
            </a:r>
            <a:endParaRPr lang="hr-HR" sz="2000" dirty="0"/>
          </a:p>
          <a:p>
            <a:pPr marL="228600" lvl="0" indent="-228600" algn="just">
              <a:spcBef>
                <a:spcPts val="0"/>
              </a:spcBef>
              <a:buSzPts val="2200"/>
            </a:pPr>
            <a:endParaRPr lang="hr-H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lvl="0" indent="-228600" algn="just">
              <a:spcBef>
                <a:spcPts val="0"/>
              </a:spcBef>
              <a:buSzPts val="2200"/>
            </a:pPr>
            <a:r>
              <a:rPr lang="en-US" sz="2000" dirty="0" err="1"/>
              <a:t>TikTok</a:t>
            </a:r>
            <a:r>
              <a:rPr lang="hr-HR" sz="2000" dirty="0"/>
              <a:t> - </a:t>
            </a:r>
            <a:r>
              <a:rPr lang="en-US" sz="2000" dirty="0" err="1"/>
              <a:t>više</a:t>
            </a:r>
            <a:r>
              <a:rPr lang="en-US" sz="2000" dirty="0"/>
              <a:t> od 1 </a:t>
            </a:r>
            <a:r>
              <a:rPr lang="en-US" sz="2000" dirty="0" err="1"/>
              <a:t>milijarde</a:t>
            </a:r>
            <a:r>
              <a:rPr lang="en-US" sz="2000" dirty="0"/>
              <a:t> </a:t>
            </a:r>
            <a:r>
              <a:rPr lang="en-US" sz="2000" dirty="0" err="1"/>
              <a:t>aktivnih</a:t>
            </a:r>
            <a:r>
              <a:rPr lang="en-US" sz="2000" dirty="0"/>
              <a:t> </a:t>
            </a:r>
            <a:r>
              <a:rPr lang="en-US" sz="2000" dirty="0" err="1"/>
              <a:t>korisnika</a:t>
            </a:r>
            <a:r>
              <a:rPr lang="en-US" sz="2000" dirty="0"/>
              <a:t> </a:t>
            </a:r>
            <a:r>
              <a:rPr lang="en-US" sz="2000" dirty="0" err="1"/>
              <a:t>mjesečno</a:t>
            </a:r>
            <a:endParaRPr lang="hr-HR" sz="2000" dirty="0"/>
          </a:p>
          <a:p>
            <a:pPr marL="228600" lvl="0" indent="-228600" algn="just">
              <a:spcBef>
                <a:spcPts val="0"/>
              </a:spcBef>
              <a:buSzPts val="2200"/>
            </a:pPr>
            <a:endParaRPr lang="hr-H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lvl="0" indent="-228600" algn="just">
              <a:spcBef>
                <a:spcPts val="0"/>
              </a:spcBef>
              <a:buSzPts val="2200"/>
            </a:pPr>
            <a:r>
              <a:rPr lang="en-US" sz="2000" dirty="0"/>
              <a:t>YouTube </a:t>
            </a:r>
            <a:r>
              <a:rPr lang="hr-HR" sz="2000" dirty="0"/>
              <a:t>- </a:t>
            </a:r>
            <a:r>
              <a:rPr lang="en-US" sz="2000" dirty="0" err="1"/>
              <a:t>više</a:t>
            </a:r>
            <a:r>
              <a:rPr lang="en-US" sz="2000" dirty="0"/>
              <a:t> od 2 </a:t>
            </a:r>
            <a:r>
              <a:rPr lang="en-US" sz="2000" dirty="0" err="1"/>
              <a:t>milijarde</a:t>
            </a:r>
            <a:r>
              <a:rPr lang="en-US" sz="2000" dirty="0"/>
              <a:t> </a:t>
            </a:r>
            <a:r>
              <a:rPr lang="en-US" sz="2000" dirty="0" err="1"/>
              <a:t>aktivnih</a:t>
            </a:r>
            <a:r>
              <a:rPr lang="en-US" sz="2000" dirty="0"/>
              <a:t> </a:t>
            </a:r>
            <a:r>
              <a:rPr lang="en-US" sz="2000" dirty="0" err="1"/>
              <a:t>korisnika</a:t>
            </a:r>
            <a:r>
              <a:rPr lang="en-US" sz="2000" dirty="0"/>
              <a:t> </a:t>
            </a:r>
            <a:r>
              <a:rPr lang="en-US" sz="2000" dirty="0" err="1"/>
              <a:t>mjesečno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DE3C031-834E-45D1-82F1-5B0337EAB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43" y="1975599"/>
            <a:ext cx="3703069" cy="46927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572500" y="2005625"/>
            <a:ext cx="5275500" cy="2412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8000" dirty="0" err="1"/>
              <a:t>Prve</a:t>
            </a:r>
            <a:r>
              <a:rPr lang="en-US" sz="8000" dirty="0"/>
              <a:t> </a:t>
            </a:r>
            <a:r>
              <a:rPr lang="en-US" sz="8000" dirty="0" err="1"/>
              <a:t>društvene</a:t>
            </a:r>
            <a:r>
              <a:rPr lang="en-US" sz="8000" dirty="0"/>
              <a:t> </a:t>
            </a:r>
            <a:r>
              <a:rPr lang="en-US" sz="8000" dirty="0" err="1"/>
              <a:t>mreže</a:t>
            </a:r>
            <a:r>
              <a:rPr lang="en-US" sz="8000" dirty="0"/>
              <a:t> </a:t>
            </a:r>
            <a:r>
              <a:rPr lang="en-US" sz="8000" dirty="0" err="1"/>
              <a:t>pojavile</a:t>
            </a:r>
            <a:r>
              <a:rPr lang="en-US" sz="8000" dirty="0"/>
              <a:t> </a:t>
            </a:r>
            <a:r>
              <a:rPr lang="en-US" sz="8000" dirty="0" err="1"/>
              <a:t>su</a:t>
            </a:r>
            <a:r>
              <a:rPr lang="en-US" sz="8000" dirty="0"/>
              <a:t> se </a:t>
            </a:r>
            <a:r>
              <a:rPr lang="en-US" sz="8000" dirty="0" err="1"/>
              <a:t>sredinom</a:t>
            </a:r>
            <a:r>
              <a:rPr lang="en-US" sz="8000" dirty="0"/>
              <a:t> 1990-ih </a:t>
            </a:r>
            <a:r>
              <a:rPr lang="en-US" sz="8000" dirty="0" err="1"/>
              <a:t>godina</a:t>
            </a:r>
            <a:endParaRPr lang="hr-HR" sz="8000" dirty="0"/>
          </a:p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hr-HR" sz="8000" dirty="0"/>
              <a:t>T</a:t>
            </a:r>
            <a:r>
              <a:rPr lang="en-US" sz="8000" dirty="0" err="1"/>
              <a:t>ek</a:t>
            </a:r>
            <a:r>
              <a:rPr lang="en-US" sz="8000" dirty="0"/>
              <a:t> se s </a:t>
            </a:r>
            <a:r>
              <a:rPr lang="en-US" sz="8000" dirty="0" err="1"/>
              <a:t>pojavom</a:t>
            </a:r>
            <a:r>
              <a:rPr lang="en-US" sz="8000" dirty="0"/>
              <a:t> </a:t>
            </a:r>
            <a:r>
              <a:rPr lang="en-US" sz="8000" dirty="0" err="1"/>
              <a:t>Facebooka</a:t>
            </a:r>
            <a:r>
              <a:rPr lang="en-US" sz="8000" dirty="0"/>
              <a:t> 2004. </a:t>
            </a:r>
            <a:r>
              <a:rPr lang="en-US" sz="8000" dirty="0" err="1"/>
              <a:t>godine</a:t>
            </a:r>
            <a:r>
              <a:rPr lang="en-US" sz="8000" dirty="0"/>
              <a:t> </a:t>
            </a:r>
            <a:r>
              <a:rPr lang="en-US" sz="8000" dirty="0" err="1"/>
              <a:t>počelo</a:t>
            </a:r>
            <a:r>
              <a:rPr lang="en-US" sz="8000" dirty="0"/>
              <a:t> </a:t>
            </a:r>
            <a:r>
              <a:rPr lang="en-US" sz="8000" dirty="0" err="1"/>
              <a:t>govoriti</a:t>
            </a:r>
            <a:r>
              <a:rPr lang="en-US" sz="8000" dirty="0"/>
              <a:t> o </a:t>
            </a:r>
            <a:r>
              <a:rPr lang="en-US" sz="8000" dirty="0" err="1"/>
              <a:t>pravoj</a:t>
            </a:r>
            <a:r>
              <a:rPr lang="en-US" sz="8000" dirty="0"/>
              <a:t> </a:t>
            </a:r>
            <a:r>
              <a:rPr lang="en-US" sz="8000" dirty="0" err="1"/>
              <a:t>društvenoj</a:t>
            </a:r>
            <a:r>
              <a:rPr lang="en-US" sz="8000" dirty="0"/>
              <a:t> </a:t>
            </a:r>
            <a:r>
              <a:rPr lang="en-US" sz="8000" dirty="0" err="1"/>
              <a:t>mreži</a:t>
            </a:r>
            <a:endParaRPr lang="hr-HR" sz="8000" dirty="0"/>
          </a:p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8000" dirty="0"/>
              <a:t>S </a:t>
            </a:r>
            <a:r>
              <a:rPr lang="en-US" sz="8000" dirty="0" err="1"/>
              <a:t>razvojem</a:t>
            </a:r>
            <a:r>
              <a:rPr lang="en-US" sz="8000" dirty="0"/>
              <a:t> </a:t>
            </a:r>
            <a:r>
              <a:rPr lang="en-US" sz="8000" dirty="0" err="1"/>
              <a:t>mobilne</a:t>
            </a:r>
            <a:r>
              <a:rPr lang="en-US" sz="8000" dirty="0"/>
              <a:t> </a:t>
            </a:r>
            <a:r>
              <a:rPr lang="en-US" sz="8000" dirty="0" err="1"/>
              <a:t>tehnologije</a:t>
            </a:r>
            <a:r>
              <a:rPr lang="en-US" sz="8000" dirty="0"/>
              <a:t> </a:t>
            </a:r>
            <a:r>
              <a:rPr lang="en-US" sz="8000" dirty="0" err="1"/>
              <a:t>i</a:t>
            </a:r>
            <a:r>
              <a:rPr lang="en-US" sz="8000" dirty="0"/>
              <a:t> </a:t>
            </a:r>
            <a:r>
              <a:rPr lang="en-US" sz="8000" dirty="0" err="1"/>
              <a:t>širenjem</a:t>
            </a:r>
            <a:r>
              <a:rPr lang="en-US" sz="8000" dirty="0"/>
              <a:t> </a:t>
            </a:r>
            <a:r>
              <a:rPr lang="en-US" sz="8000" dirty="0" err="1"/>
              <a:t>interneta</a:t>
            </a:r>
            <a:r>
              <a:rPr lang="en-US" sz="8000" dirty="0"/>
              <a:t> </a:t>
            </a:r>
            <a:r>
              <a:rPr lang="en-US" sz="8000" dirty="0" err="1"/>
              <a:t>diljem</a:t>
            </a:r>
            <a:r>
              <a:rPr lang="en-US" sz="8000" dirty="0"/>
              <a:t> </a:t>
            </a:r>
            <a:r>
              <a:rPr lang="en-US" sz="8000" dirty="0" err="1"/>
              <a:t>svijeta</a:t>
            </a:r>
            <a:r>
              <a:rPr lang="en-US" sz="8000" dirty="0"/>
              <a:t>, </a:t>
            </a:r>
            <a:r>
              <a:rPr lang="en-US" sz="8000" dirty="0" err="1"/>
              <a:t>društvene</a:t>
            </a:r>
            <a:r>
              <a:rPr lang="en-US" sz="8000" dirty="0"/>
              <a:t> </a:t>
            </a:r>
            <a:r>
              <a:rPr lang="en-US" sz="8000" dirty="0" err="1"/>
              <a:t>mreže</a:t>
            </a:r>
            <a:r>
              <a:rPr lang="en-US" sz="8000" dirty="0"/>
              <a:t> </a:t>
            </a:r>
            <a:r>
              <a:rPr lang="en-US" sz="8000" dirty="0" err="1"/>
              <a:t>i</a:t>
            </a:r>
            <a:r>
              <a:rPr lang="en-US" sz="8000" dirty="0"/>
              <a:t> online </a:t>
            </a:r>
            <a:r>
              <a:rPr lang="en-US" sz="8000" dirty="0" err="1"/>
              <a:t>zajednice</a:t>
            </a:r>
            <a:r>
              <a:rPr lang="en-US" sz="8000" dirty="0"/>
              <a:t> </a:t>
            </a:r>
            <a:r>
              <a:rPr lang="en-US" sz="8000" dirty="0" err="1"/>
              <a:t>postale</a:t>
            </a:r>
            <a:r>
              <a:rPr lang="en-US" sz="8000" dirty="0"/>
              <a:t> </a:t>
            </a:r>
            <a:r>
              <a:rPr lang="en-US" sz="8000" dirty="0" err="1"/>
              <a:t>su</a:t>
            </a:r>
            <a:r>
              <a:rPr lang="en-US" sz="8000" dirty="0"/>
              <a:t> </a:t>
            </a:r>
            <a:r>
              <a:rPr lang="en-US" sz="8000" dirty="0" err="1"/>
              <a:t>sveprisutne</a:t>
            </a:r>
            <a:endParaRPr lang="hr-HR" sz="8000" dirty="0"/>
          </a:p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8000" dirty="0" err="1"/>
              <a:t>Mobilne</a:t>
            </a:r>
            <a:r>
              <a:rPr lang="en-US" sz="8000" dirty="0"/>
              <a:t> </a:t>
            </a:r>
            <a:r>
              <a:rPr lang="en-US" sz="8000" dirty="0" err="1"/>
              <a:t>aplikacije</a:t>
            </a:r>
            <a:r>
              <a:rPr lang="en-US" sz="8000" dirty="0"/>
              <a:t> </a:t>
            </a:r>
            <a:r>
              <a:rPr lang="en-US" sz="8000" dirty="0" err="1"/>
              <a:t>poput</a:t>
            </a:r>
            <a:r>
              <a:rPr lang="en-US" sz="8000" dirty="0"/>
              <a:t> </a:t>
            </a:r>
            <a:r>
              <a:rPr lang="en-US" sz="8000" dirty="0" err="1"/>
              <a:t>Instagrama</a:t>
            </a:r>
            <a:r>
              <a:rPr lang="en-US" sz="8000" dirty="0"/>
              <a:t>, </a:t>
            </a:r>
            <a:r>
              <a:rPr lang="en-US" sz="8000" dirty="0" err="1"/>
              <a:t>Twittera</a:t>
            </a:r>
            <a:r>
              <a:rPr lang="en-US" sz="8000" dirty="0"/>
              <a:t> </a:t>
            </a:r>
            <a:r>
              <a:rPr lang="en-US" sz="8000" dirty="0" err="1"/>
              <a:t>i</a:t>
            </a:r>
            <a:r>
              <a:rPr lang="en-US" sz="8000" dirty="0"/>
              <a:t> </a:t>
            </a:r>
            <a:r>
              <a:rPr lang="en-US" sz="8000" dirty="0" err="1"/>
              <a:t>TikToka</a:t>
            </a:r>
            <a:r>
              <a:rPr lang="en-US" sz="8000" dirty="0"/>
              <a:t> </a:t>
            </a:r>
            <a:r>
              <a:rPr lang="en-US" sz="8000" dirty="0" err="1"/>
              <a:t>omogućuju</a:t>
            </a:r>
            <a:r>
              <a:rPr lang="en-US" sz="8000" dirty="0"/>
              <a:t> </a:t>
            </a:r>
            <a:r>
              <a:rPr lang="en-US" sz="8000" dirty="0" err="1"/>
              <a:t>korisnicima</a:t>
            </a:r>
            <a:r>
              <a:rPr lang="en-US" sz="8000" dirty="0"/>
              <a:t> da </a:t>
            </a:r>
            <a:r>
              <a:rPr lang="en-US" sz="8000" dirty="0" err="1"/>
              <a:t>dijele</a:t>
            </a:r>
            <a:r>
              <a:rPr lang="en-US" sz="8000" dirty="0"/>
              <a:t> </a:t>
            </a:r>
            <a:r>
              <a:rPr lang="en-US" sz="8000" dirty="0" err="1"/>
              <a:t>fotografije</a:t>
            </a:r>
            <a:r>
              <a:rPr lang="en-US" sz="8000" dirty="0"/>
              <a:t>, </a:t>
            </a:r>
            <a:r>
              <a:rPr lang="en-US" sz="8000" dirty="0" err="1"/>
              <a:t>kratke</a:t>
            </a:r>
            <a:r>
              <a:rPr lang="en-US" sz="8000" dirty="0"/>
              <a:t> </a:t>
            </a:r>
            <a:r>
              <a:rPr lang="en-US" sz="8000" dirty="0" err="1"/>
              <a:t>videozapise</a:t>
            </a:r>
            <a:r>
              <a:rPr lang="en-US" sz="8000" dirty="0"/>
              <a:t> </a:t>
            </a:r>
            <a:r>
              <a:rPr lang="en-US" sz="8000" dirty="0" err="1"/>
              <a:t>i</a:t>
            </a:r>
            <a:r>
              <a:rPr lang="en-US" sz="8000" dirty="0"/>
              <a:t> </a:t>
            </a:r>
            <a:r>
              <a:rPr lang="en-US" sz="8000" dirty="0" err="1"/>
              <a:t>misli</a:t>
            </a:r>
            <a:r>
              <a:rPr lang="en-US" sz="8000" dirty="0"/>
              <a:t> u </a:t>
            </a:r>
            <a:r>
              <a:rPr lang="en-US" sz="8000" dirty="0" err="1"/>
              <a:t>realnom</a:t>
            </a:r>
            <a:r>
              <a:rPr lang="en-US" sz="8000" dirty="0"/>
              <a:t> </a:t>
            </a:r>
            <a:r>
              <a:rPr lang="en-US" sz="8000" dirty="0" err="1"/>
              <a:t>vremenu</a:t>
            </a:r>
            <a:endParaRPr lang="hr-HR" sz="8000" dirty="0"/>
          </a:p>
          <a:p>
            <a:pPr marL="88900" lvl="0" indent="0">
              <a:lnSpc>
                <a:spcPct val="106000"/>
              </a:lnSpc>
              <a:spcBef>
                <a:spcPts val="1200"/>
              </a:spcBef>
              <a:buSzPts val="2200"/>
              <a:buNone/>
            </a:pPr>
            <a:endParaRPr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572493" y="238539"/>
            <a:ext cx="110469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buSzPts val="5400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4000" b="1" dirty="0" err="1"/>
              <a:t>Razvoj</a:t>
            </a:r>
            <a:r>
              <a:rPr lang="en-US" sz="4000" b="1" dirty="0"/>
              <a:t> </a:t>
            </a:r>
            <a:r>
              <a:rPr lang="en-US" sz="4000" b="1" dirty="0" err="1"/>
              <a:t>društvenih</a:t>
            </a:r>
            <a:r>
              <a:rPr lang="en-US" sz="4000" b="1" dirty="0"/>
              <a:t> </a:t>
            </a:r>
            <a:r>
              <a:rPr lang="en-US" sz="4000" b="1" dirty="0" err="1"/>
              <a:t>mreža</a:t>
            </a:r>
            <a:r>
              <a:rPr lang="en-US" sz="4000" b="1" dirty="0"/>
              <a:t> </a:t>
            </a:r>
            <a:r>
              <a:rPr lang="en-US" sz="4000" b="1" dirty="0" err="1"/>
              <a:t>i</a:t>
            </a:r>
            <a:r>
              <a:rPr lang="en-US" sz="4000" b="1" dirty="0"/>
              <a:t> online </a:t>
            </a:r>
            <a:r>
              <a:rPr lang="en-US" sz="4000" b="1" dirty="0" err="1"/>
              <a:t>zajednica</a:t>
            </a:r>
            <a:endParaRPr lang="en-US" sz="4000" b="1" dirty="0"/>
          </a:p>
        </p:txBody>
      </p:sp>
      <p:sp>
        <p:nvSpPr>
          <p:cNvPr id="116" name="Google Shape;116;p17"/>
          <p:cNvSpPr/>
          <p:nvPr/>
        </p:nvSpPr>
        <p:spPr>
          <a:xfrm>
            <a:off x="572493" y="1767709"/>
            <a:ext cx="10972800" cy="18288"/>
          </a:xfrm>
          <a:custGeom>
            <a:avLst/>
            <a:gdLst/>
            <a:ahLst/>
            <a:cxnLst/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4900"/>
            </a:schemeClr>
          </a:solidFill>
          <a:ln w="44450" cap="rnd" cmpd="sng">
            <a:solidFill>
              <a:schemeClr val="accent2">
                <a:alpha val="749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B30C716F-F9F9-4376-B191-99B26CE3D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7902" y="2031904"/>
            <a:ext cx="2939279" cy="20207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A16AFDE-C6DA-4957-A845-C5526BCBB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8789" y="2271966"/>
            <a:ext cx="2320604" cy="11570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4D993C5-3744-4968-B233-A1964A8BE0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4002" y="4338482"/>
            <a:ext cx="1614719" cy="16147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45D4A397-385E-439C-9862-8EF85A3D16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57939" y="4016009"/>
            <a:ext cx="2543452" cy="25434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572499" y="2005625"/>
            <a:ext cx="5917077" cy="452239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hr-HR" sz="2000" dirty="0"/>
              <a:t>Povezivanje </a:t>
            </a:r>
            <a:r>
              <a:rPr lang="en-US" sz="2000" dirty="0"/>
              <a:t>s </a:t>
            </a:r>
            <a:r>
              <a:rPr lang="en-US" sz="2000" dirty="0" err="1"/>
              <a:t>ljudima</a:t>
            </a:r>
            <a:r>
              <a:rPr lang="en-US" sz="2000" dirty="0"/>
              <a:t> s </a:t>
            </a:r>
            <a:r>
              <a:rPr lang="en-US" sz="2000" dirty="0" err="1"/>
              <a:t>kojima</a:t>
            </a:r>
            <a:r>
              <a:rPr lang="en-US" sz="2000" dirty="0"/>
              <a:t> </a:t>
            </a:r>
            <a:r>
              <a:rPr lang="en-US" sz="2000" dirty="0" err="1"/>
              <a:t>inače</a:t>
            </a:r>
            <a:r>
              <a:rPr lang="en-US" sz="2000" dirty="0"/>
              <a:t> ne </a:t>
            </a:r>
            <a:r>
              <a:rPr lang="en-US" sz="2000" dirty="0" err="1"/>
              <a:t>bismo</a:t>
            </a:r>
            <a:r>
              <a:rPr lang="en-US" sz="2000" dirty="0"/>
              <a:t> </a:t>
            </a:r>
            <a:r>
              <a:rPr lang="en-US" sz="2000" dirty="0" err="1"/>
              <a:t>bili</a:t>
            </a:r>
            <a:r>
              <a:rPr lang="en-US" sz="2000" dirty="0"/>
              <a:t> u </a:t>
            </a:r>
            <a:r>
              <a:rPr lang="en-US" sz="2000" dirty="0" err="1"/>
              <a:t>kontaktu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razmjen</a:t>
            </a:r>
            <a:r>
              <a:rPr lang="hr-HR" sz="2000" dirty="0"/>
              <a:t>a</a:t>
            </a:r>
            <a:r>
              <a:rPr lang="en-US" sz="2000" dirty="0"/>
              <a:t> </a:t>
            </a:r>
            <a:r>
              <a:rPr lang="en-US" sz="2000" dirty="0" err="1"/>
              <a:t>idej</a:t>
            </a:r>
            <a:r>
              <a:rPr lang="hr-HR" sz="2000" dirty="0"/>
              <a:t>a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mišljenj</a:t>
            </a:r>
            <a:r>
              <a:rPr lang="hr-HR" sz="2000" dirty="0"/>
              <a:t>a</a:t>
            </a:r>
          </a:p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hr-HR" sz="2000" dirty="0"/>
              <a:t>informiranje</a:t>
            </a:r>
            <a:r>
              <a:rPr lang="en-US" sz="2000" dirty="0"/>
              <a:t> o </a:t>
            </a:r>
            <a:r>
              <a:rPr lang="en-US" sz="2000" dirty="0" err="1"/>
              <a:t>novostima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vijestima</a:t>
            </a:r>
            <a:r>
              <a:rPr lang="en-US" sz="2000" dirty="0"/>
              <a:t> </a:t>
            </a:r>
            <a:r>
              <a:rPr lang="en-US" sz="2000" dirty="0" err="1"/>
              <a:t>diljem</a:t>
            </a:r>
            <a:r>
              <a:rPr lang="en-US" sz="2000" dirty="0"/>
              <a:t> </a:t>
            </a:r>
            <a:r>
              <a:rPr lang="en-US" sz="2000" dirty="0" err="1"/>
              <a:t>svijeta</a:t>
            </a:r>
            <a:endParaRPr lang="hr-HR" sz="2000" dirty="0"/>
          </a:p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nb-NO" sz="2000" dirty="0"/>
              <a:t>posta</a:t>
            </a:r>
            <a:r>
              <a:rPr lang="hr-HR" sz="2000" dirty="0"/>
              <a:t>ju</a:t>
            </a:r>
            <a:r>
              <a:rPr lang="nb-NO" sz="2000" dirty="0"/>
              <a:t> glavni alati za marketinške kampanje</a:t>
            </a:r>
            <a:endParaRPr lang="hr-HR" sz="2000" dirty="0"/>
          </a:p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2000" dirty="0" err="1"/>
              <a:t>pojav</a:t>
            </a:r>
            <a:r>
              <a:rPr lang="hr-HR" sz="2000" dirty="0"/>
              <a:t>a</a:t>
            </a:r>
            <a:r>
              <a:rPr lang="en-US" sz="2000" dirty="0"/>
              <a:t> </a:t>
            </a:r>
            <a:r>
              <a:rPr lang="en-US" sz="2000" dirty="0" err="1"/>
              <a:t>nove</a:t>
            </a:r>
            <a:r>
              <a:rPr lang="en-US" sz="2000" dirty="0"/>
              <a:t> </a:t>
            </a:r>
            <a:r>
              <a:rPr lang="en-US" sz="2000" dirty="0" err="1"/>
              <a:t>vrste</a:t>
            </a:r>
            <a:r>
              <a:rPr lang="en-US" sz="2000" dirty="0"/>
              <a:t> </a:t>
            </a:r>
            <a:r>
              <a:rPr lang="en-US" sz="2000" dirty="0" err="1"/>
              <a:t>poslovnih</a:t>
            </a:r>
            <a:r>
              <a:rPr lang="en-US" sz="2000" dirty="0"/>
              <a:t> </a:t>
            </a:r>
            <a:r>
              <a:rPr lang="en-US" sz="2000" dirty="0" err="1"/>
              <a:t>modela</a:t>
            </a:r>
            <a:r>
              <a:rPr lang="en-US" sz="2000" dirty="0"/>
              <a:t>, </a:t>
            </a:r>
            <a:r>
              <a:rPr lang="en-US" sz="2000" dirty="0" err="1"/>
              <a:t>poput</a:t>
            </a:r>
            <a:r>
              <a:rPr lang="en-US" sz="2000" dirty="0"/>
              <a:t> influencer </a:t>
            </a:r>
            <a:r>
              <a:rPr lang="en-US" sz="2000" dirty="0" err="1"/>
              <a:t>marketinga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572493" y="238539"/>
            <a:ext cx="110469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buSzPts val="5400"/>
            </a:pPr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hr-HR" sz="4000" b="1" dirty="0"/>
              <a:t>Utjecaj na društvo i kulturu</a:t>
            </a:r>
            <a:endParaRPr lang="en-US" sz="4000" b="1" dirty="0"/>
          </a:p>
        </p:txBody>
      </p:sp>
      <p:sp>
        <p:nvSpPr>
          <p:cNvPr id="116" name="Google Shape;116;p17"/>
          <p:cNvSpPr/>
          <p:nvPr/>
        </p:nvSpPr>
        <p:spPr>
          <a:xfrm>
            <a:off x="572493" y="1767709"/>
            <a:ext cx="10972800" cy="18288"/>
          </a:xfrm>
          <a:custGeom>
            <a:avLst/>
            <a:gdLst/>
            <a:ahLst/>
            <a:cxnLst/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4900"/>
            </a:schemeClr>
          </a:solidFill>
          <a:ln w="44450" cap="rnd" cmpd="sng">
            <a:solidFill>
              <a:schemeClr val="accent2">
                <a:alpha val="749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016F733-53C0-4F7A-A3D4-84C96D17E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5751" y="2005625"/>
            <a:ext cx="3777566" cy="4384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050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572499" y="2005625"/>
            <a:ext cx="5810545" cy="467926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4200" dirty="0" err="1"/>
              <a:t>Društvene</a:t>
            </a:r>
            <a:r>
              <a:rPr lang="en-US" sz="4200" dirty="0"/>
              <a:t> </a:t>
            </a:r>
            <a:r>
              <a:rPr lang="en-US" sz="4200" dirty="0" err="1"/>
              <a:t>mreže</a:t>
            </a:r>
            <a:r>
              <a:rPr lang="en-US" sz="4200" dirty="0"/>
              <a:t> </a:t>
            </a:r>
            <a:r>
              <a:rPr lang="en-US" sz="4200" dirty="0" err="1"/>
              <a:t>su</a:t>
            </a:r>
            <a:r>
              <a:rPr lang="en-US" sz="4200" dirty="0"/>
              <a:t> </a:t>
            </a:r>
            <a:r>
              <a:rPr lang="en-US" sz="4200" dirty="0" err="1"/>
              <a:t>postale</a:t>
            </a:r>
            <a:r>
              <a:rPr lang="en-US" sz="4200" dirty="0"/>
              <a:t> </a:t>
            </a:r>
            <a:r>
              <a:rPr lang="en-US" sz="4200" dirty="0" err="1"/>
              <a:t>središte</a:t>
            </a:r>
            <a:r>
              <a:rPr lang="en-US" sz="4200" dirty="0"/>
              <a:t> </a:t>
            </a:r>
            <a:r>
              <a:rPr lang="en-US" sz="4200" dirty="0" err="1"/>
              <a:t>marketinških</a:t>
            </a:r>
            <a:r>
              <a:rPr lang="en-US" sz="4200" dirty="0"/>
              <a:t> </a:t>
            </a:r>
            <a:r>
              <a:rPr lang="en-US" sz="4200" dirty="0" err="1"/>
              <a:t>kampanja</a:t>
            </a:r>
            <a:r>
              <a:rPr lang="en-US" sz="4200" dirty="0"/>
              <a:t> </a:t>
            </a:r>
            <a:r>
              <a:rPr lang="en-US" sz="4200" dirty="0" err="1"/>
              <a:t>tvrtki</a:t>
            </a:r>
            <a:r>
              <a:rPr lang="en-US" sz="4200" dirty="0"/>
              <a:t> </a:t>
            </a:r>
            <a:r>
              <a:rPr lang="en-US" sz="4200" dirty="0" err="1"/>
              <a:t>i</a:t>
            </a:r>
            <a:r>
              <a:rPr lang="en-US" sz="4200" dirty="0"/>
              <a:t> </a:t>
            </a:r>
            <a:r>
              <a:rPr lang="en-US" sz="4200" dirty="0" err="1"/>
              <a:t>marke</a:t>
            </a:r>
            <a:endParaRPr lang="hr-HR" sz="4200" dirty="0"/>
          </a:p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4200" dirty="0" err="1"/>
              <a:t>direktno</a:t>
            </a:r>
            <a:r>
              <a:rPr lang="en-US" sz="4200" dirty="0"/>
              <a:t> </a:t>
            </a:r>
            <a:r>
              <a:rPr lang="en-US" sz="4200" dirty="0" err="1"/>
              <a:t>pov</a:t>
            </a:r>
            <a:r>
              <a:rPr lang="hr-HR" sz="4200" dirty="0" err="1"/>
              <a:t>ezivanje</a:t>
            </a:r>
            <a:r>
              <a:rPr lang="en-US" sz="4200" dirty="0"/>
              <a:t> s </a:t>
            </a:r>
            <a:r>
              <a:rPr lang="en-US" sz="4200" dirty="0" err="1"/>
              <a:t>klijentima</a:t>
            </a:r>
            <a:r>
              <a:rPr lang="en-US" sz="4200" dirty="0"/>
              <a:t> </a:t>
            </a:r>
            <a:r>
              <a:rPr lang="en-US" sz="4200" dirty="0" err="1"/>
              <a:t>na</a:t>
            </a:r>
            <a:r>
              <a:rPr lang="en-US" sz="4200" dirty="0"/>
              <a:t> </a:t>
            </a:r>
            <a:r>
              <a:rPr lang="en-US" sz="4200" dirty="0" err="1"/>
              <a:t>način</a:t>
            </a:r>
            <a:r>
              <a:rPr lang="en-US" sz="4200" dirty="0"/>
              <a:t> </a:t>
            </a:r>
            <a:r>
              <a:rPr lang="en-US" sz="4200" dirty="0" err="1"/>
              <a:t>koji</a:t>
            </a:r>
            <a:r>
              <a:rPr lang="en-US" sz="4200" dirty="0"/>
              <a:t> </a:t>
            </a:r>
            <a:r>
              <a:rPr lang="en-US" sz="4200" dirty="0" err="1"/>
              <a:t>nikada</a:t>
            </a:r>
            <a:r>
              <a:rPr lang="en-US" sz="4200" dirty="0"/>
              <a:t> </a:t>
            </a:r>
            <a:r>
              <a:rPr lang="en-US" sz="4200" dirty="0" err="1"/>
              <a:t>prije</a:t>
            </a:r>
            <a:r>
              <a:rPr lang="en-US" sz="4200" dirty="0"/>
              <a:t> </a:t>
            </a:r>
            <a:r>
              <a:rPr lang="en-US" sz="4200" dirty="0" err="1"/>
              <a:t>nije</a:t>
            </a:r>
            <a:r>
              <a:rPr lang="en-US" sz="4200" dirty="0"/>
              <a:t> bio </a:t>
            </a:r>
            <a:r>
              <a:rPr lang="en-US" sz="4200" dirty="0" err="1"/>
              <a:t>moguć</a:t>
            </a:r>
            <a:endParaRPr lang="hr-HR" sz="4200" dirty="0"/>
          </a:p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pl-PL" sz="4200" dirty="0"/>
              <a:t>brzo i jednostavno se dolazi do svoje ciljane publike</a:t>
            </a:r>
          </a:p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4200" dirty="0" err="1"/>
              <a:t>ciljanih</a:t>
            </a:r>
            <a:r>
              <a:rPr lang="en-US" sz="4200" dirty="0"/>
              <a:t> </a:t>
            </a:r>
            <a:r>
              <a:rPr lang="en-US" sz="4200" dirty="0" err="1"/>
              <a:t>oglasa</a:t>
            </a:r>
            <a:r>
              <a:rPr lang="en-US" sz="4200" dirty="0"/>
              <a:t> </a:t>
            </a:r>
            <a:r>
              <a:rPr lang="en-US" sz="4200" dirty="0" err="1"/>
              <a:t>i</a:t>
            </a:r>
            <a:r>
              <a:rPr lang="en-US" sz="4200" dirty="0"/>
              <a:t> </a:t>
            </a:r>
            <a:r>
              <a:rPr lang="en-US" sz="4200" dirty="0" err="1"/>
              <a:t>kampanja</a:t>
            </a:r>
            <a:endParaRPr lang="hr-HR" sz="4200" dirty="0"/>
          </a:p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4200" dirty="0" err="1"/>
              <a:t>Tvrtke</a:t>
            </a:r>
            <a:r>
              <a:rPr lang="en-US" sz="4200" dirty="0"/>
              <a:t> </a:t>
            </a:r>
            <a:r>
              <a:rPr lang="en-US" sz="4200" dirty="0" err="1"/>
              <a:t>sada</a:t>
            </a:r>
            <a:r>
              <a:rPr lang="en-US" sz="4200" dirty="0"/>
              <a:t> </a:t>
            </a:r>
            <a:r>
              <a:rPr lang="en-US" sz="4200" dirty="0" err="1"/>
              <a:t>mogu</a:t>
            </a:r>
            <a:r>
              <a:rPr lang="en-US" sz="4200" dirty="0"/>
              <a:t> </a:t>
            </a:r>
            <a:r>
              <a:rPr lang="en-US" sz="4200" dirty="0" err="1"/>
              <a:t>brzo</a:t>
            </a:r>
            <a:r>
              <a:rPr lang="en-US" sz="4200" dirty="0"/>
              <a:t> </a:t>
            </a:r>
            <a:r>
              <a:rPr lang="en-US" sz="4200" dirty="0" err="1"/>
              <a:t>i</a:t>
            </a:r>
            <a:r>
              <a:rPr lang="en-US" sz="4200" dirty="0"/>
              <a:t> </a:t>
            </a:r>
            <a:r>
              <a:rPr lang="en-US" sz="4200" dirty="0" err="1"/>
              <a:t>lako</a:t>
            </a:r>
            <a:r>
              <a:rPr lang="en-US" sz="4200" dirty="0"/>
              <a:t> </a:t>
            </a:r>
            <a:r>
              <a:rPr lang="en-US" sz="4200" dirty="0" err="1"/>
              <a:t>odgovoriti</a:t>
            </a:r>
            <a:r>
              <a:rPr lang="en-US" sz="4200" dirty="0"/>
              <a:t> </a:t>
            </a:r>
            <a:r>
              <a:rPr lang="en-US" sz="4200" dirty="0" err="1"/>
              <a:t>na</a:t>
            </a:r>
            <a:r>
              <a:rPr lang="en-US" sz="4200" dirty="0"/>
              <a:t> </a:t>
            </a:r>
            <a:r>
              <a:rPr lang="en-US" sz="4200" dirty="0" err="1"/>
              <a:t>pitanja</a:t>
            </a:r>
            <a:r>
              <a:rPr lang="en-US" sz="4200" dirty="0"/>
              <a:t> </a:t>
            </a:r>
            <a:r>
              <a:rPr lang="en-US" sz="4200" dirty="0" err="1"/>
              <a:t>i</a:t>
            </a:r>
            <a:r>
              <a:rPr lang="en-US" sz="4200" dirty="0"/>
              <a:t> </a:t>
            </a:r>
            <a:r>
              <a:rPr lang="en-US" sz="4200" dirty="0" err="1"/>
              <a:t>pritužbe</a:t>
            </a:r>
            <a:r>
              <a:rPr lang="en-US" sz="4200" dirty="0"/>
              <a:t> </a:t>
            </a:r>
            <a:r>
              <a:rPr lang="en-US" sz="4200" dirty="0" err="1"/>
              <a:t>klijenata</a:t>
            </a:r>
            <a:r>
              <a:rPr lang="en-US" sz="4200" dirty="0"/>
              <a:t> </a:t>
            </a:r>
            <a:r>
              <a:rPr lang="en-US" sz="4200" dirty="0" err="1"/>
              <a:t>putem</a:t>
            </a:r>
            <a:r>
              <a:rPr lang="en-US" sz="4200" dirty="0"/>
              <a:t> </a:t>
            </a:r>
            <a:r>
              <a:rPr lang="en-US" sz="4200" dirty="0" err="1"/>
              <a:t>društvenih</a:t>
            </a:r>
            <a:r>
              <a:rPr lang="en-US" sz="4200" dirty="0"/>
              <a:t> </a:t>
            </a:r>
            <a:r>
              <a:rPr lang="en-US" sz="4200" dirty="0" err="1"/>
              <a:t>mreža</a:t>
            </a:r>
            <a:endParaRPr lang="hr-HR" sz="4200" dirty="0"/>
          </a:p>
          <a:p>
            <a:pPr lvl="0" indent="-368300" algn="just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4200" dirty="0" err="1"/>
              <a:t>prikaz</a:t>
            </a:r>
            <a:r>
              <a:rPr lang="hr-HR" sz="4200" dirty="0" err="1"/>
              <a:t>ivanje</a:t>
            </a:r>
            <a:r>
              <a:rPr lang="en-US" sz="4200" dirty="0"/>
              <a:t> </a:t>
            </a:r>
            <a:r>
              <a:rPr lang="en-US" sz="4200" dirty="0" err="1"/>
              <a:t>proizvod</a:t>
            </a:r>
            <a:r>
              <a:rPr lang="hr-HR" sz="4200" dirty="0"/>
              <a:t>a</a:t>
            </a:r>
            <a:r>
              <a:rPr lang="en-US" sz="4200" dirty="0"/>
              <a:t> </a:t>
            </a:r>
            <a:r>
              <a:rPr lang="en-US" sz="4200" dirty="0" err="1"/>
              <a:t>i</a:t>
            </a:r>
            <a:r>
              <a:rPr lang="en-US" sz="4200" dirty="0"/>
              <a:t> </a:t>
            </a:r>
            <a:r>
              <a:rPr lang="en-US" sz="4200" dirty="0" err="1"/>
              <a:t>uslug</a:t>
            </a:r>
            <a:r>
              <a:rPr lang="hr-HR" sz="4200" dirty="0"/>
              <a:t>a</a:t>
            </a:r>
            <a:endParaRPr lang="pl-PL" sz="4200" dirty="0"/>
          </a:p>
          <a:p>
            <a:pPr marL="88900" lvl="0" indent="0">
              <a:lnSpc>
                <a:spcPct val="106000"/>
              </a:lnSpc>
              <a:spcBef>
                <a:spcPts val="1200"/>
              </a:spcBef>
              <a:buSzPts val="2200"/>
              <a:buNone/>
            </a:pPr>
            <a:endParaRPr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-235375" y="158635"/>
            <a:ext cx="110469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buSzPts val="5400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4000" b="1" dirty="0" err="1"/>
              <a:t>Utjecaj</a:t>
            </a:r>
            <a:r>
              <a:rPr lang="en-US" sz="4000" b="1" dirty="0"/>
              <a:t> </a:t>
            </a:r>
            <a:r>
              <a:rPr lang="en-US" sz="4000" b="1" dirty="0" err="1"/>
              <a:t>društvenih</a:t>
            </a:r>
            <a:r>
              <a:rPr lang="en-US" sz="4000" b="1" dirty="0"/>
              <a:t> </a:t>
            </a:r>
            <a:r>
              <a:rPr lang="en-US" sz="4000" b="1" dirty="0" err="1"/>
              <a:t>mreža</a:t>
            </a:r>
            <a:r>
              <a:rPr lang="en-US" sz="4000" b="1" dirty="0"/>
              <a:t> </a:t>
            </a:r>
            <a:r>
              <a:rPr lang="en-US" sz="4000" b="1" dirty="0" err="1"/>
              <a:t>na</a:t>
            </a:r>
            <a:r>
              <a:rPr lang="en-US" sz="4000" b="1" dirty="0"/>
              <a:t> </a:t>
            </a:r>
            <a:r>
              <a:rPr lang="en-US" sz="4000" b="1" dirty="0" err="1"/>
              <a:t>poslovanje</a:t>
            </a:r>
            <a:endParaRPr lang="en-US" sz="4000" b="1" dirty="0"/>
          </a:p>
        </p:txBody>
      </p:sp>
      <p:sp>
        <p:nvSpPr>
          <p:cNvPr id="116" name="Google Shape;116;p17"/>
          <p:cNvSpPr/>
          <p:nvPr/>
        </p:nvSpPr>
        <p:spPr>
          <a:xfrm>
            <a:off x="572493" y="1767709"/>
            <a:ext cx="10972800" cy="18288"/>
          </a:xfrm>
          <a:custGeom>
            <a:avLst/>
            <a:gdLst/>
            <a:ahLst/>
            <a:cxnLst/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4900"/>
            </a:schemeClr>
          </a:solidFill>
          <a:ln w="44450" cap="rnd" cmpd="sng">
            <a:solidFill>
              <a:schemeClr val="accent2">
                <a:alpha val="749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0FCBBFE-C0D5-4D63-AF73-C7C1542AE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0322" y="341189"/>
            <a:ext cx="3651678" cy="34644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7DCAF12-25BC-4234-BA61-CFD7543907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00" y="3805601"/>
            <a:ext cx="5715000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02522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572499" y="2005625"/>
            <a:ext cx="5686257" cy="46881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indent="-368300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hr-HR" sz="2000" dirty="0"/>
              <a:t>korisnici </a:t>
            </a:r>
            <a:r>
              <a:rPr lang="en-US" sz="2000" dirty="0" err="1"/>
              <a:t>dijele</a:t>
            </a:r>
            <a:r>
              <a:rPr lang="en-US" sz="2000" dirty="0"/>
              <a:t> </a:t>
            </a:r>
            <a:r>
              <a:rPr lang="en-US" sz="2000" dirty="0" err="1"/>
              <a:t>osjetljive</a:t>
            </a:r>
            <a:r>
              <a:rPr lang="en-US" sz="2000" dirty="0"/>
              <a:t> </a:t>
            </a:r>
            <a:r>
              <a:rPr lang="en-US" sz="2000" dirty="0" err="1"/>
              <a:t>informacije</a:t>
            </a:r>
            <a:endParaRPr lang="hr-HR" sz="2000" dirty="0"/>
          </a:p>
          <a:p>
            <a:pPr lvl="0" indent="-368300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hr-HR" sz="2000" dirty="0"/>
              <a:t>zlouporaba informacija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različite</a:t>
            </a:r>
            <a:r>
              <a:rPr lang="en-US" sz="2000" dirty="0"/>
              <a:t> </a:t>
            </a:r>
            <a:r>
              <a:rPr lang="en-US" sz="2000" dirty="0" err="1"/>
              <a:t>načine</a:t>
            </a:r>
            <a:r>
              <a:rPr lang="en-US" sz="2000" dirty="0"/>
              <a:t>, </a:t>
            </a:r>
            <a:r>
              <a:rPr lang="en-US" sz="2000" dirty="0" err="1"/>
              <a:t>uključujući</a:t>
            </a:r>
            <a:r>
              <a:rPr lang="en-US" sz="2000" dirty="0"/>
              <a:t> </a:t>
            </a:r>
            <a:r>
              <a:rPr lang="en-US" sz="2000" dirty="0" err="1"/>
              <a:t>krađu</a:t>
            </a:r>
            <a:r>
              <a:rPr lang="en-US" sz="2000" dirty="0"/>
              <a:t> </a:t>
            </a:r>
            <a:r>
              <a:rPr lang="en-US" sz="2000" dirty="0" err="1"/>
              <a:t>identiteta</a:t>
            </a:r>
            <a:r>
              <a:rPr lang="en-US" sz="2000" dirty="0"/>
              <a:t>, </a:t>
            </a:r>
            <a:r>
              <a:rPr lang="en-US" sz="2000" dirty="0" err="1"/>
              <a:t>hakiranje</a:t>
            </a:r>
            <a:r>
              <a:rPr lang="en-US" sz="2000" dirty="0"/>
              <a:t> </a:t>
            </a:r>
            <a:r>
              <a:rPr lang="en-US" sz="2000" dirty="0" err="1"/>
              <a:t>računa</a:t>
            </a:r>
            <a:endParaRPr lang="hr-HR" sz="2000" dirty="0"/>
          </a:p>
          <a:p>
            <a:pPr lvl="0" indent="-368300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2000" dirty="0" err="1"/>
              <a:t>često</a:t>
            </a:r>
            <a:r>
              <a:rPr lang="en-US" sz="2000" dirty="0"/>
              <a:t> </a:t>
            </a:r>
            <a:r>
              <a:rPr lang="en-US" sz="2000" dirty="0" err="1"/>
              <a:t>skupljaju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pohranjuju</a:t>
            </a:r>
            <a:r>
              <a:rPr lang="en-US" sz="2000" dirty="0"/>
              <a:t> </a:t>
            </a:r>
            <a:r>
              <a:rPr lang="en-US" sz="2000" dirty="0" err="1"/>
              <a:t>podatke</a:t>
            </a:r>
            <a:r>
              <a:rPr lang="en-US" sz="2000" dirty="0"/>
              <a:t> o </a:t>
            </a:r>
            <a:r>
              <a:rPr lang="en-US" sz="2000" dirty="0" err="1"/>
              <a:t>svojim</a:t>
            </a:r>
            <a:r>
              <a:rPr lang="en-US" sz="2000" dirty="0"/>
              <a:t> </a:t>
            </a:r>
            <a:r>
              <a:rPr lang="en-US" sz="2000" dirty="0" err="1"/>
              <a:t>korisnicima</a:t>
            </a:r>
            <a:r>
              <a:rPr lang="en-US" sz="2000" dirty="0"/>
              <a:t>, </a:t>
            </a:r>
            <a:r>
              <a:rPr lang="en-US" sz="2000" dirty="0" err="1"/>
              <a:t>poput</a:t>
            </a:r>
            <a:r>
              <a:rPr lang="en-US" sz="2000" dirty="0"/>
              <a:t> </a:t>
            </a:r>
            <a:r>
              <a:rPr lang="en-US" sz="2000" dirty="0" err="1"/>
              <a:t>povijesti</a:t>
            </a:r>
            <a:r>
              <a:rPr lang="en-US" sz="2000" dirty="0"/>
              <a:t> </a:t>
            </a:r>
            <a:r>
              <a:rPr lang="en-US" sz="2000" dirty="0" err="1"/>
              <a:t>pretraživanja</a:t>
            </a:r>
            <a:r>
              <a:rPr lang="en-US" sz="2000" dirty="0"/>
              <a:t>, </a:t>
            </a:r>
            <a:r>
              <a:rPr lang="en-US" sz="2000" dirty="0" err="1"/>
              <a:t>lokacije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osobnih</a:t>
            </a:r>
            <a:r>
              <a:rPr lang="en-US" sz="2000" dirty="0"/>
              <a:t> </a:t>
            </a:r>
            <a:r>
              <a:rPr lang="en-US" sz="2000" dirty="0" err="1"/>
              <a:t>podataka</a:t>
            </a:r>
            <a:endParaRPr lang="hr-HR" sz="2000" dirty="0"/>
          </a:p>
          <a:p>
            <a:pPr lvl="0" indent="-368300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2000" dirty="0" err="1"/>
              <a:t>mogućnost</a:t>
            </a:r>
            <a:r>
              <a:rPr lang="en-US" sz="2000" dirty="0"/>
              <a:t> </a:t>
            </a:r>
            <a:r>
              <a:rPr lang="en-US" sz="2000" dirty="0" err="1"/>
              <a:t>anonimnosti</a:t>
            </a:r>
            <a:r>
              <a:rPr lang="en-US" sz="2000" dirty="0"/>
              <a:t>, </a:t>
            </a:r>
            <a:r>
              <a:rPr lang="en-US" sz="2000" dirty="0" err="1"/>
              <a:t>što</a:t>
            </a:r>
            <a:r>
              <a:rPr lang="en-US" sz="2000" dirty="0"/>
              <a:t> </a:t>
            </a:r>
            <a:r>
              <a:rPr lang="en-US" sz="2000" dirty="0" err="1"/>
              <a:t>može</a:t>
            </a:r>
            <a:r>
              <a:rPr lang="en-US" sz="2000" dirty="0"/>
              <a:t> </a:t>
            </a:r>
            <a:r>
              <a:rPr lang="en-US" sz="2000" dirty="0" err="1"/>
              <a:t>potaknuti</a:t>
            </a:r>
            <a:r>
              <a:rPr lang="en-US" sz="2000" dirty="0"/>
              <a:t> </a:t>
            </a:r>
            <a:r>
              <a:rPr lang="en-US" sz="2000" dirty="0" err="1"/>
              <a:t>lošu</a:t>
            </a:r>
            <a:r>
              <a:rPr lang="en-US" sz="2000" dirty="0"/>
              <a:t> </a:t>
            </a:r>
            <a:r>
              <a:rPr lang="en-US" sz="2000" dirty="0" err="1"/>
              <a:t>ponašanje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572493" y="238539"/>
            <a:ext cx="110469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buSzPts val="5400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hr-HR" sz="4000" b="1" dirty="0"/>
              <a:t>Digitalna etika i privatnost</a:t>
            </a:r>
            <a:endParaRPr lang="en-US" sz="4000" b="1" dirty="0"/>
          </a:p>
        </p:txBody>
      </p:sp>
      <p:sp>
        <p:nvSpPr>
          <p:cNvPr id="116" name="Google Shape;116;p17"/>
          <p:cNvSpPr/>
          <p:nvPr/>
        </p:nvSpPr>
        <p:spPr>
          <a:xfrm>
            <a:off x="572493" y="1767709"/>
            <a:ext cx="10972800" cy="18288"/>
          </a:xfrm>
          <a:custGeom>
            <a:avLst/>
            <a:gdLst/>
            <a:ahLst/>
            <a:cxnLst/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4900"/>
            </a:schemeClr>
          </a:solidFill>
          <a:ln w="44450" cap="rnd" cmpd="sng">
            <a:solidFill>
              <a:schemeClr val="accent2">
                <a:alpha val="749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B8D8E52-79FD-4026-8DFC-AC3E23BBA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3886" y="1993726"/>
            <a:ext cx="6220362" cy="388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7967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572499" y="2005625"/>
            <a:ext cx="5419927" cy="461338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68300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pl-PL" sz="2000" dirty="0"/>
              <a:t>važan alat u političkoj komunikaciji i aktivizmu</a:t>
            </a:r>
          </a:p>
          <a:p>
            <a:pPr lvl="0" indent="-368300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pl-PL" sz="2000" dirty="0"/>
              <a:t>političarima da komuniciraju s biračima na brz i jednostavan način, dobiju povratne informacije od javnosti</a:t>
            </a:r>
          </a:p>
          <a:p>
            <a:pPr lvl="0" indent="-368300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2000" dirty="0" err="1"/>
              <a:t>mjesto</a:t>
            </a:r>
            <a:r>
              <a:rPr lang="en-US" sz="2000" dirty="0"/>
              <a:t> </a:t>
            </a:r>
            <a:r>
              <a:rPr lang="en-US" sz="2000" dirty="0" err="1"/>
              <a:t>širenja</a:t>
            </a:r>
            <a:r>
              <a:rPr lang="en-US" sz="2000" dirty="0"/>
              <a:t> </a:t>
            </a:r>
            <a:r>
              <a:rPr lang="en-US" sz="2000" dirty="0" err="1"/>
              <a:t>dezinformacija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propagande</a:t>
            </a:r>
            <a:r>
              <a:rPr lang="en-US" sz="2000" dirty="0"/>
              <a:t>, </a:t>
            </a:r>
            <a:r>
              <a:rPr lang="en-US" sz="2000" dirty="0" err="1"/>
              <a:t>što</a:t>
            </a:r>
            <a:r>
              <a:rPr lang="en-US" sz="2000" dirty="0"/>
              <a:t> </a:t>
            </a:r>
            <a:r>
              <a:rPr lang="en-US" sz="2000" dirty="0" err="1"/>
              <a:t>može</a:t>
            </a:r>
            <a:r>
              <a:rPr lang="en-US" sz="2000" dirty="0"/>
              <a:t> </a:t>
            </a:r>
            <a:r>
              <a:rPr lang="en-US" sz="2000" dirty="0" err="1"/>
              <a:t>imati</a:t>
            </a:r>
            <a:r>
              <a:rPr lang="en-US" sz="2000" dirty="0"/>
              <a:t> </a:t>
            </a:r>
            <a:r>
              <a:rPr lang="en-US" sz="2000" dirty="0" err="1"/>
              <a:t>štetne</a:t>
            </a:r>
            <a:r>
              <a:rPr lang="en-US" sz="2000" dirty="0"/>
              <a:t> </a:t>
            </a:r>
            <a:r>
              <a:rPr lang="en-US" sz="2000" dirty="0" err="1"/>
              <a:t>učinke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demokratski</a:t>
            </a:r>
            <a:r>
              <a:rPr lang="en-US" sz="2000" dirty="0"/>
              <a:t> process</a:t>
            </a:r>
            <a:endParaRPr lang="hr-HR" sz="2000" dirty="0"/>
          </a:p>
          <a:p>
            <a:pPr lvl="0" indent="-368300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en-US" sz="2000" dirty="0" err="1"/>
              <a:t>algoritmi</a:t>
            </a:r>
            <a:r>
              <a:rPr lang="en-US" sz="2000" dirty="0"/>
              <a:t> </a:t>
            </a:r>
            <a:r>
              <a:rPr lang="en-US" sz="2000" dirty="0" err="1"/>
              <a:t>društvenih</a:t>
            </a:r>
            <a:r>
              <a:rPr lang="en-US" sz="2000" dirty="0"/>
              <a:t> </a:t>
            </a:r>
            <a:r>
              <a:rPr lang="en-US" sz="2000" dirty="0" err="1"/>
              <a:t>mreža</a:t>
            </a:r>
            <a:r>
              <a:rPr lang="en-US" sz="2000" dirty="0"/>
              <a:t> </a:t>
            </a:r>
            <a:r>
              <a:rPr lang="en-US" sz="2000" dirty="0" err="1"/>
              <a:t>često</a:t>
            </a:r>
            <a:r>
              <a:rPr lang="en-US" sz="2000" dirty="0"/>
              <a:t> </a:t>
            </a:r>
            <a:r>
              <a:rPr lang="en-US" sz="2000" dirty="0" err="1"/>
              <a:t>favoriziraju</a:t>
            </a:r>
            <a:r>
              <a:rPr lang="en-US" sz="2000" dirty="0"/>
              <a:t> </a:t>
            </a:r>
            <a:r>
              <a:rPr lang="en-US" sz="2000" dirty="0" err="1"/>
              <a:t>senzacionalistički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kontroverzni</a:t>
            </a:r>
            <a:r>
              <a:rPr lang="en-US" sz="2000" dirty="0"/>
              <a:t> </a:t>
            </a:r>
            <a:r>
              <a:rPr lang="en-US" sz="2000" dirty="0" err="1"/>
              <a:t>sadržaj</a:t>
            </a:r>
            <a:endParaRPr lang="hr-HR" sz="2000" dirty="0"/>
          </a:p>
          <a:p>
            <a:pPr lvl="0" indent="-368300">
              <a:lnSpc>
                <a:spcPct val="106000"/>
              </a:lnSpc>
              <a:spcBef>
                <a:spcPts val="1200"/>
              </a:spcBef>
              <a:buSzPts val="2200"/>
            </a:pPr>
            <a:r>
              <a:rPr lang="hr-HR" sz="2000" dirty="0"/>
              <a:t>č</a:t>
            </a:r>
            <a:r>
              <a:rPr lang="en-US" sz="2000" dirty="0" err="1"/>
              <a:t>esto</a:t>
            </a:r>
            <a:r>
              <a:rPr lang="en-US" sz="2000" dirty="0"/>
              <a:t> se </a:t>
            </a:r>
            <a:r>
              <a:rPr lang="en-US" sz="2000" dirty="0" err="1"/>
              <a:t>stvara</a:t>
            </a:r>
            <a:r>
              <a:rPr lang="en-US" sz="2000" dirty="0"/>
              <a:t> "filter </a:t>
            </a:r>
            <a:r>
              <a:rPr lang="en-US" sz="2000" dirty="0" err="1"/>
              <a:t>mjehurić</a:t>
            </a:r>
            <a:r>
              <a:rPr lang="en-US" sz="2000" dirty="0"/>
              <a:t>" u </a:t>
            </a:r>
            <a:r>
              <a:rPr lang="en-US" sz="2000" dirty="0" err="1"/>
              <a:t>kojem</a:t>
            </a:r>
            <a:r>
              <a:rPr lang="en-US" sz="2000" dirty="0"/>
              <a:t> </a:t>
            </a:r>
            <a:r>
              <a:rPr lang="en-US" sz="2000" dirty="0" err="1"/>
              <a:t>ljudi</a:t>
            </a:r>
            <a:r>
              <a:rPr lang="en-US" sz="2000" dirty="0"/>
              <a:t> </a:t>
            </a:r>
            <a:r>
              <a:rPr lang="en-US" sz="2000" dirty="0" err="1"/>
              <a:t>samo</a:t>
            </a:r>
            <a:r>
              <a:rPr lang="en-US" sz="2000" dirty="0"/>
              <a:t> prate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čitaju</a:t>
            </a:r>
            <a:r>
              <a:rPr lang="en-US" sz="2000" dirty="0"/>
              <a:t> </a:t>
            </a:r>
            <a:r>
              <a:rPr lang="en-US" sz="2000" dirty="0" err="1"/>
              <a:t>sadržaj</a:t>
            </a:r>
            <a:r>
              <a:rPr lang="en-US" sz="2000" dirty="0"/>
              <a:t> </a:t>
            </a:r>
            <a:r>
              <a:rPr lang="en-US" sz="2000" dirty="0" err="1"/>
              <a:t>koji</a:t>
            </a:r>
            <a:r>
              <a:rPr lang="en-US" sz="2000" dirty="0"/>
              <a:t> </a:t>
            </a:r>
            <a:r>
              <a:rPr lang="en-US" sz="2000" dirty="0" err="1"/>
              <a:t>odgovara</a:t>
            </a:r>
            <a:r>
              <a:rPr lang="en-US" sz="2000" dirty="0"/>
              <a:t> </a:t>
            </a:r>
            <a:r>
              <a:rPr lang="en-US" sz="2000" dirty="0" err="1"/>
              <a:t>njihovim</a:t>
            </a:r>
            <a:r>
              <a:rPr lang="en-US" sz="2000" dirty="0"/>
              <a:t> </a:t>
            </a:r>
            <a:r>
              <a:rPr lang="en-US" sz="2000" dirty="0" err="1"/>
              <a:t>stajalištima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572493" y="238539"/>
            <a:ext cx="110469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buSzPts val="5400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hr-HR" sz="4000" b="1" dirty="0"/>
              <a:t>Uloga društvenih mreža u politici</a:t>
            </a:r>
            <a:endParaRPr lang="en-US" sz="4000" b="1" dirty="0"/>
          </a:p>
        </p:txBody>
      </p:sp>
      <p:sp>
        <p:nvSpPr>
          <p:cNvPr id="116" name="Google Shape;116;p17"/>
          <p:cNvSpPr/>
          <p:nvPr/>
        </p:nvSpPr>
        <p:spPr>
          <a:xfrm>
            <a:off x="572493" y="1767709"/>
            <a:ext cx="10972800" cy="18288"/>
          </a:xfrm>
          <a:custGeom>
            <a:avLst/>
            <a:gdLst/>
            <a:ahLst/>
            <a:cxnLst/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4900"/>
            </a:schemeClr>
          </a:solidFill>
          <a:ln w="44450" cap="rnd" cmpd="sng">
            <a:solidFill>
              <a:schemeClr val="accent2">
                <a:alpha val="749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E3B7C72-0B1B-48D0-B480-37211DB13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249" y="2005625"/>
            <a:ext cx="3456141" cy="473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66990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572493" y="238539"/>
            <a:ext cx="110469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buSzPts val="5400"/>
            </a:pPr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r-HR" sz="4000" b="1" dirty="0">
                <a:latin typeface="Calibri" panose="020F0502020204030204" pitchFamily="34" charset="0"/>
                <a:cs typeface="Calibri" panose="020F0502020204030204" pitchFamily="34" charset="0"/>
              </a:rPr>
              <a:t>Budućnost društvenih mreža</a:t>
            </a:r>
            <a:endParaRPr lang="en-US" sz="4000" b="1" dirty="0"/>
          </a:p>
        </p:txBody>
      </p:sp>
      <p:sp>
        <p:nvSpPr>
          <p:cNvPr id="116" name="Google Shape;116;p17"/>
          <p:cNvSpPr/>
          <p:nvPr/>
        </p:nvSpPr>
        <p:spPr>
          <a:xfrm>
            <a:off x="572493" y="1767709"/>
            <a:ext cx="10972800" cy="18288"/>
          </a:xfrm>
          <a:custGeom>
            <a:avLst/>
            <a:gdLst/>
            <a:ahLst/>
            <a:cxnLst/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4900"/>
            </a:schemeClr>
          </a:solidFill>
          <a:ln w="44450" cap="rnd" cmpd="sng">
            <a:solidFill>
              <a:schemeClr val="accent2">
                <a:alpha val="749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1956864-C616-4DA5-9073-F88F218C3D69}"/>
              </a:ext>
            </a:extLst>
          </p:cNvPr>
          <p:cNvSpPr txBox="1"/>
          <p:nvPr/>
        </p:nvSpPr>
        <p:spPr>
          <a:xfrm>
            <a:off x="572493" y="2209800"/>
            <a:ext cx="112080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8000" y="2124948"/>
            <a:ext cx="570992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hr-HR" sz="2000" dirty="0" smtClean="0">
                <a:latin typeface="Calibri" pitchFamily="34" charset="0"/>
              </a:rPr>
              <a:t> Teško je predvidjeti u kojem će se smjeru razvijati ali postoje neke pretpostavke</a:t>
            </a:r>
          </a:p>
          <a:p>
            <a:pPr>
              <a:buFont typeface="Arial" pitchFamily="34" charset="0"/>
              <a:buChar char="•"/>
            </a:pPr>
            <a:endParaRPr lang="hr-HR" sz="2000" dirty="0" smtClean="0">
              <a:latin typeface="Calibri" pitchFamily="34" charset="0"/>
            </a:endParaRPr>
          </a:p>
          <a:p>
            <a:pPr>
              <a:buFont typeface="Arial" pitchFamily="34" charset="0"/>
              <a:buChar char="•"/>
            </a:pPr>
            <a:endParaRPr lang="hr-HR" sz="2000" dirty="0" smtClean="0">
              <a:latin typeface="Calibri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hr-HR" sz="2000" dirty="0" smtClean="0">
                <a:latin typeface="Calibri" pitchFamily="34" charset="0"/>
              </a:rPr>
              <a:t> Jedna od tendencija je daljnji razvoj personalizacije koja bi mogla postati još sofisticiranija pa bi se mogla dogodini individualizacija iskustva za svakog korisnika</a:t>
            </a:r>
          </a:p>
          <a:p>
            <a:pPr>
              <a:buFont typeface="Arial" pitchFamily="34" charset="0"/>
              <a:buChar char="•"/>
            </a:pPr>
            <a:endParaRPr lang="hr-HR" sz="2000" dirty="0" smtClean="0">
              <a:latin typeface="Calibri" pitchFamily="34" charset="0"/>
            </a:endParaRPr>
          </a:p>
          <a:p>
            <a:pPr>
              <a:buFont typeface="Arial" pitchFamily="34" charset="0"/>
              <a:buChar char="•"/>
            </a:pPr>
            <a:endParaRPr lang="hr-HR" sz="2000" dirty="0" smtClean="0">
              <a:latin typeface="Calibri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hr-HR" sz="2000" dirty="0" smtClean="0">
                <a:latin typeface="Calibri" pitchFamily="34" charset="0"/>
              </a:rPr>
              <a:t>Novi način interakcije koji bi omogućili korisnicima da se osjećaju dublje i povezanije s drugim ljudima i da imaju dublju i značajniju vezu</a:t>
            </a:r>
          </a:p>
          <a:p>
            <a:pPr>
              <a:buFont typeface="Arial" pitchFamily="34" charset="0"/>
              <a:buChar char="•"/>
            </a:pPr>
            <a:endParaRPr lang="hr-HR" sz="2000" dirty="0" smtClean="0">
              <a:latin typeface="Calibri" pitchFamily="34" charset="0"/>
            </a:endParaRPr>
          </a:p>
          <a:p>
            <a:endParaRPr lang="hr-HR" sz="2000" dirty="0" smtClean="0">
              <a:latin typeface="Calibri" pitchFamily="34" charset="0"/>
            </a:endParaRPr>
          </a:p>
          <a:p>
            <a:endParaRPr lang="hr-HR" sz="2000" dirty="0" smtClean="0">
              <a:latin typeface="Calibri" pitchFamily="34" charset="0"/>
            </a:endParaRPr>
          </a:p>
          <a:p>
            <a:endParaRPr lang="hr-HR" sz="2000" dirty="0">
              <a:latin typeface="Calibri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78881" y="2092960"/>
            <a:ext cx="5488304" cy="4049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61642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sustava Office">
  <a:themeElements>
    <a:clrScheme name="Tema sustava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1611</TotalTime>
  <Words>648</Words>
  <Application>Microsoft Office PowerPoint</Application>
  <PresentationFormat>Custom</PresentationFormat>
  <Paragraphs>81</Paragraphs>
  <Slides>12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Tema sustava Office</vt:lpstr>
      <vt:lpstr> Social Networks and Online Communities</vt:lpstr>
      <vt:lpstr>Razlika između društvenih mreža i portala </vt:lpstr>
      <vt:lpstr>Pregled popularnih društvenih mreža</vt:lpstr>
      <vt:lpstr>  Razvoj društvenih mreža i online zajednica</vt:lpstr>
      <vt:lpstr>  Utjecaj na društvo i kulturu</vt:lpstr>
      <vt:lpstr>  Utjecaj društvenih mreža na poslovanje</vt:lpstr>
      <vt:lpstr>  Digitalna etika i privatnost</vt:lpstr>
      <vt:lpstr>  Uloga društvenih mreža u politici</vt:lpstr>
      <vt:lpstr> Budućnost društvenih mreža</vt:lpstr>
      <vt:lpstr>Mračne strane društvenih mreža</vt:lpstr>
      <vt:lpstr>Mračne strane društvenih mreža</vt:lpstr>
      <vt:lpstr>Slide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PRIVACY ON THE WEB – AN EXAMINATION OF USE</dc:title>
  <dc:creator>student</dc:creator>
  <cp:lastModifiedBy>DELL</cp:lastModifiedBy>
  <cp:revision>80</cp:revision>
  <dcterms:modified xsi:type="dcterms:W3CDTF">2023-05-12T09:38:29Z</dcterms:modified>
</cp:coreProperties>
</file>